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83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33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43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680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703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15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32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62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842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D54-DC2A-4624-8494-22EE8E3D1F33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8077-9D73-4B60-8CE7-F672964D2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06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4" y="1700808"/>
            <a:ext cx="9129186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-109878" y="1935123"/>
            <a:ext cx="9212913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en-US" sz="4400" b="1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 VÀ MẠCH MÁU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95082" y="241484"/>
            <a:ext cx="316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Sinh học 8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02" y="764704"/>
            <a:ext cx="830175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III   TUẦN HOÀN</a:t>
            </a:r>
            <a:endParaRPr lang="en-US" sz="3200" b="1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68939"/>
            <a:ext cx="6924989" cy="42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Tim và mạch máu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4666"/>
            <a:ext cx="8388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tim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713" y="768501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a. Cấu tạo ngoài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812" y="1291721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Màng tim bao bọc bên ngoài tim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Tâm thất lớn ở phần đỉnh tim</a:t>
            </a:r>
          </a:p>
        </p:txBody>
      </p:sp>
    </p:spTree>
    <p:extLst>
      <p:ext uri="{BB962C8B-B14F-4D97-AF65-F5344CB8AC3E}">
        <p14:creationId xmlns:p14="http://schemas.microsoft.com/office/powerpoint/2010/main" val="223287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Tim và mạch máu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4666"/>
            <a:ext cx="8388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tim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713" y="768501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a. Cấu tạo trong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67" y="1570244"/>
            <a:ext cx="4302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itchFamily="18" charset="2"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có 4 ngăn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Symbol" pitchFamily="18" charset="2"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cơ tâm thất dày hơn cơ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tâm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nhĩ (tâm thất trái có thành cơ dày nhất)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Symbol" pitchFamily="18" charset="2"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tâm nhĩ và tâm thất có van nhĩ thất. Giữa tâm thất và động mạch có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giúp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máu lưu thông theo một chiều.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22" y="768501"/>
            <a:ext cx="447457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Tim và mạch máu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4666"/>
            <a:ext cx="8388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mạch 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52" y="852777"/>
            <a:ext cx="7062933" cy="48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2604" y="5949280"/>
            <a:ext cx="5688632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Hình. Sơ đồ cấu tạo các mạch máu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0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Tim và mạch máu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4666"/>
            <a:ext cx="8388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mạch 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769441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u="sng">
                <a:latin typeface="+mj-lt"/>
              </a:rPr>
              <a:t>a</a:t>
            </a:r>
            <a:r>
              <a:rPr lang="vi-VN" sz="2800" b="1" u="sng" smtClean="0">
                <a:latin typeface="+mj-lt"/>
              </a:rPr>
              <a:t>.Cấu tạo</a:t>
            </a:r>
          </a:p>
          <a:p>
            <a:pPr algn="just"/>
            <a:endParaRPr lang="vi-VN" sz="2800" smtClean="0">
              <a:latin typeface="+mj-lt"/>
            </a:endParaRPr>
          </a:p>
          <a:p>
            <a:pPr algn="just"/>
            <a:r>
              <a:rPr lang="vi-VN" sz="2800" smtClean="0">
                <a:latin typeface="+mj-lt"/>
              </a:rPr>
              <a:t>- ĐM: gồm mô liên kết, cơ trơn và biểu bì, thành dày, lòng trong hẹp.</a:t>
            </a:r>
          </a:p>
          <a:p>
            <a:pPr algn="just"/>
            <a:endParaRPr lang="vi-VN" sz="2800" smtClean="0">
              <a:latin typeface="+mj-lt"/>
            </a:endParaRPr>
          </a:p>
          <a:p>
            <a:pPr algn="just"/>
            <a:r>
              <a:rPr lang="vi-VN" sz="2800" smtClean="0">
                <a:latin typeface="+mj-lt"/>
              </a:rPr>
              <a:t>- TM: cũng gồm các thành phần như ĐM nhưng có thành mỏng và lòng trong rộng, có van 1 chiều.</a:t>
            </a:r>
          </a:p>
          <a:p>
            <a:pPr algn="just"/>
            <a:endParaRPr lang="vi-VN" sz="2800" smtClean="0">
              <a:latin typeface="+mj-lt"/>
            </a:endParaRPr>
          </a:p>
          <a:p>
            <a:pPr algn="just"/>
            <a:r>
              <a:rPr lang="vi-VN" sz="2800" smtClean="0">
                <a:latin typeface="+mj-lt"/>
              </a:rPr>
              <a:t>- MM: chỉ gồm một lớp tế bào biểu bì mỏng, lòng trong hẹp nhất, phân nhánh nhiều.</a:t>
            </a:r>
          </a:p>
        </p:txBody>
      </p:sp>
    </p:spTree>
    <p:extLst>
      <p:ext uri="{BB962C8B-B14F-4D97-AF65-F5344CB8AC3E}">
        <p14:creationId xmlns:p14="http://schemas.microsoft.com/office/powerpoint/2010/main" val="377745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Tim và mạch máu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4666"/>
            <a:ext cx="8388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mạch 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748101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u="sng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b="1" u="sng">
                <a:latin typeface="Times New Roman" pitchFamily="18" charset="0"/>
                <a:cs typeface="Times New Roman" pitchFamily="18" charset="0"/>
              </a:rPr>
              <a:t>Chức năng</a:t>
            </a:r>
          </a:p>
          <a:p>
            <a:pPr algn="just"/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- ĐM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: Đẩy máu từ tim đi đến các cơ quan, có vận tốc và áp lực lớn.</a:t>
            </a:r>
          </a:p>
          <a:p>
            <a:pPr algn="just"/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- TM: Dẫn máu từ các cơ quan về tim, có vận tốc và áp lực nhỏ.</a:t>
            </a:r>
          </a:p>
          <a:p>
            <a:pPr algn="just"/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- MM: Là nơi trao đổi chất với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tế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bào.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0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Tim và mạch máu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4666"/>
            <a:ext cx="8388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kì co dãn của tim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6" y="769441"/>
            <a:ext cx="6998716" cy="546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8746" y="6330885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Hình. Sơ đồ chu kì co dãn của tim</a:t>
            </a:r>
            <a:endParaRPr lang="vi-VN" sz="20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5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Tim và mạch máu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4666"/>
            <a:ext cx="8388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kì co dãn của tim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788" y="926926"/>
            <a:ext cx="81546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pha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, kéo dài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 s</a:t>
            </a:r>
          </a:p>
          <a:p>
            <a:pPr algn="just"/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Pha co tâm nhĩ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(0,s): máu từ tâm nhĩ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tâm thất</a:t>
            </a:r>
            <a:endParaRPr lang="vi-VN" sz="32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Pha co tâm thất 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(0,3s): máu từ tâm thất vào động mạch chủ.</a:t>
            </a:r>
          </a:p>
          <a:p>
            <a:pPr algn="just"/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Pha dãn chung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(0,4s): máu được hút từ tâm nhĩ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tâm thất.</a:t>
            </a:r>
            <a:endParaRPr lang="vi-VN" sz="32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- 1 phút diễn ra 75 chu kì co dãn tim (nhịp tim).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9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399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21</cp:revision>
  <dcterms:created xsi:type="dcterms:W3CDTF">2021-11-06T05:17:08Z</dcterms:created>
  <dcterms:modified xsi:type="dcterms:W3CDTF">2021-11-06T05:52:40Z</dcterms:modified>
</cp:coreProperties>
</file>